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IBM Plex Sans Ligh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  <p:embeddedFont>
      <p:font typeface="IBM Plex Sa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IBMPlexSansLight-bold.fntdata"/><Relationship Id="rId21" Type="http://schemas.openxmlformats.org/officeDocument/2006/relationships/font" Target="fonts/IBMPlexSansLight-regular.fntdata"/><Relationship Id="rId24" Type="http://schemas.openxmlformats.org/officeDocument/2006/relationships/font" Target="fonts/IBMPlexSansLight-boldItalic.fntdata"/><Relationship Id="rId23" Type="http://schemas.openxmlformats.org/officeDocument/2006/relationships/font" Target="fonts/IBMPlexSa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IBMPlexSansSemiBold-boldItalic.fntdata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6ec2621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6ec2621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d304fdf7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d304fdf7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6ebec11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6ebec11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304fdf7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d304fdf7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ebec11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ebec11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ebec11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ebec11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d304fdf7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d304fdf7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6ec26212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6ec2621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d304fdf7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d304fdf7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6ec2621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6ec2621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1 line)">
  <p:cSld name="Cover (1 line)">
    <p:bg>
      <p:bgPr>
        <a:solidFill>
          <a:srgbClr val="171717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"/>
          <p:cNvSpPr txBox="1"/>
          <p:nvPr>
            <p:ph type="title"/>
          </p:nvPr>
        </p:nvSpPr>
        <p:spPr>
          <a:xfrm>
            <a:off x="210312" y="201170"/>
            <a:ext cx="4142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216662" y="990317"/>
            <a:ext cx="4118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2"/>
          <p:cNvSpPr txBox="1"/>
          <p:nvPr>
            <p:ph idx="2" type="body"/>
          </p:nvPr>
        </p:nvSpPr>
        <p:spPr>
          <a:xfrm>
            <a:off x="216661" y="1256728"/>
            <a:ext cx="4118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60" name="Google Shape;60;p2"/>
          <p:cNvCxnSpPr/>
          <p:nvPr/>
        </p:nvCxnSpPr>
        <p:spPr>
          <a:xfrm>
            <a:off x="235892" y="771088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no footer)">
  <p:cSld name="Title / divider (no footer)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footer)">
  <p:cSld name="Title / divider (footer)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">
  <p:cSld name="Xlg text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137160" y="91440"/>
            <a:ext cx="69495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 / fact + image">
  <p:cSld name="Xlg text / fact + imag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155448" y="1155627"/>
            <a:ext cx="42063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828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1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15"/>
          <p:cNvSpPr txBox="1"/>
          <p:nvPr>
            <p:ph idx="3" type="body"/>
          </p:nvPr>
        </p:nvSpPr>
        <p:spPr>
          <a:xfrm>
            <a:off x="219456" y="173736"/>
            <a:ext cx="3794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34" name="Google Shape;13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>
  <p:cSld name="1_Quot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73152" y="201169"/>
            <a:ext cx="55626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219456" y="1947672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body"/>
          </p:nvPr>
        </p:nvSpPr>
        <p:spPr>
          <a:xfrm>
            <a:off x="219456" y="2203704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b="0" i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width image ">
  <p:cSld name="Title + full width image 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p17"/>
          <p:cNvSpPr/>
          <p:nvPr>
            <p:ph idx="2" type="pic"/>
          </p:nvPr>
        </p:nvSpPr>
        <p:spPr>
          <a:xfrm>
            <a:off x="0" y="1276350"/>
            <a:ext cx="9144000" cy="386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219456" y="173736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right">
  <p:cSld name="Title + content righ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4 - 3/4)">
  <p:cSld name="Title + 2 columns (1/4 - 3/4)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2505456" y="1243584"/>
            <a:ext cx="6400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1/4 - 1/2)">
  <p:cSld name="Title + 3 columns (1/4 - 1/2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(split background)">
  <p:cSld name="Title + 2 column (split background)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210311" y="201168"/>
            <a:ext cx="4114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6" name="Google Shape;66;p3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1/4)">
  <p:cSld name="Title + 4 columns (1/4)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3" type="body"/>
          </p:nvPr>
        </p:nvSpPr>
        <p:spPr>
          <a:xfrm>
            <a:off x="4791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4" type="body"/>
          </p:nvPr>
        </p:nvSpPr>
        <p:spPr>
          <a:xfrm>
            <a:off x="7086600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with numbers)">
  <p:cSld name="Title + 4 columns (with numbers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210312" y="201168"/>
            <a:ext cx="6876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19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500884" y="1930400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3" type="body"/>
          </p:nvPr>
        </p:nvSpPr>
        <p:spPr>
          <a:xfrm>
            <a:off x="4791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4" type="body"/>
          </p:nvPr>
        </p:nvSpPr>
        <p:spPr>
          <a:xfrm>
            <a:off x="7086600" y="1930399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22"/>
          <p:cNvSpPr txBox="1"/>
          <p:nvPr>
            <p:ph idx="5" type="body"/>
          </p:nvPr>
        </p:nvSpPr>
        <p:spPr>
          <a:xfrm>
            <a:off x="228666" y="1289050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6" type="body"/>
          </p:nvPr>
        </p:nvSpPr>
        <p:spPr>
          <a:xfrm>
            <a:off x="2514666" y="1303009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7" type="body"/>
          </p:nvPr>
        </p:nvSpPr>
        <p:spPr>
          <a:xfrm>
            <a:off x="4800666" y="1303008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8" type="body"/>
          </p:nvPr>
        </p:nvSpPr>
        <p:spPr>
          <a:xfrm>
            <a:off x="7086600" y="1285916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+ 3/4 image/content">
  <p:cSld name="Small title + 3/4 image/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2505456" y="201168"/>
            <a:ext cx="64008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219456" y="201168"/>
            <a:ext cx="18288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4 column">
  <p:cSld name="Left panel title + 4 column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ft panel title + 4 column">
  <p:cSld name="1_Left panel title + 4 column"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image">
  <p:cSld name="Left panel title + image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414" y="0"/>
            <a:ext cx="1594588" cy="61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/>
          <p:nvPr>
            <p:ph idx="2" type="pic"/>
          </p:nvPr>
        </p:nvSpPr>
        <p:spPr>
          <a:xfrm>
            <a:off x="2286000" y="0"/>
            <a:ext cx="6858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219779" y="4327588"/>
            <a:ext cx="1865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900"/>
              <a:buNone/>
              <a:defRPr b="0" i="1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4" type="body"/>
          </p:nvPr>
        </p:nvSpPr>
        <p:spPr>
          <a:xfrm>
            <a:off x="219457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">
  <p:cSld name="Title + 1 column + 3 boxe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 gray">
  <p:cSld name="Title + 1 column + 3 boxes gray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">
  <p:cSld name="Title + 4 boxes (alt)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rgbClr val="D4BB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 gray">
  <p:cSld name="Title + 4 boxes (alt) gray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rgbClr val="A2A9B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210312" y="201168"/>
            <a:ext cx="4133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219456" y="1261873"/>
            <a:ext cx="412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2" type="body"/>
          </p:nvPr>
        </p:nvSpPr>
        <p:spPr>
          <a:xfrm>
            <a:off x="223658" y="3205697"/>
            <a:ext cx="6405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00"/>
            </a:lvl1pPr>
            <a:lvl2pPr indent="-25908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2pPr>
            <a:lvl3pPr indent="-25908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•"/>
              <a:defRPr sz="600"/>
            </a:lvl3pPr>
            <a:lvl4pPr indent="-25908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4pPr>
            <a:lvl5pPr indent="-25907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»"/>
              <a:defRPr sz="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">
  <p:cSld name="3 boxe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2" name="Google Shape;262;p31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3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 gray">
  <p:cSld name="3 boxes gra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">
  <p:cSld name="4 boxe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>
                <a:solidFill>
                  <a:schemeClr val="lt2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 gray">
  <p:cSld name="4 boxes gra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 off">
  <p:cSld name="1_IBM sign off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Qiskit logo" id="289" name="Google Shape;28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6004" y="1707750"/>
            <a:ext cx="1729996" cy="172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 off">
  <p:cSld name="IBM sign off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BM 8-bar logo" id="293" name="Google Shape;2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3196" y="2312885"/>
            <a:ext cx="1297608" cy="51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3 line)">
  <p:cSld name="Cover (3 line)">
    <p:bg>
      <p:bgPr>
        <a:solidFill>
          <a:srgbClr val="1717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type="title"/>
          </p:nvPr>
        </p:nvSpPr>
        <p:spPr>
          <a:xfrm>
            <a:off x="210312" y="201168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216662" y="1754892"/>
            <a:ext cx="41355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body"/>
          </p:nvPr>
        </p:nvSpPr>
        <p:spPr>
          <a:xfrm>
            <a:off x="216661" y="2021302"/>
            <a:ext cx="4131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81" name="Google Shape;81;p5"/>
          <p:cNvCxnSpPr/>
          <p:nvPr/>
        </p:nvCxnSpPr>
        <p:spPr>
          <a:xfrm>
            <a:off x="235892" y="1535662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6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Char char="»"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19456" y="1243584"/>
            <a:ext cx="87054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)">
  <p:cSld name="Blank (footer)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+ image">
  <p:cSld name="Title + 2 column +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0"/>
          <p:cNvSpPr txBox="1"/>
          <p:nvPr>
            <p:ph idx="3" type="body"/>
          </p:nvPr>
        </p:nvSpPr>
        <p:spPr>
          <a:xfrm>
            <a:off x="2505456" y="1243584"/>
            <a:ext cx="18378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161616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TR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09181" lvl="5" marL="27432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9181" lvl="6" marL="32004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9181" lvl="7" marL="36576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9181" lvl="8" marL="41148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descr="Outside edge tick marks for alignment" id="10" name="Google Shape;10;p1"/>
          <p:cNvGrpSpPr/>
          <p:nvPr/>
        </p:nvGrpSpPr>
        <p:grpSpPr>
          <a:xfrm>
            <a:off x="-110170" y="-110490"/>
            <a:ext cx="9364280" cy="5364480"/>
            <a:chOff x="-109790" y="-110490"/>
            <a:chExt cx="9364280" cy="5364480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12" name="Google Shape;12;p1"/>
              <p:cNvCxnSpPr/>
              <p:nvPr/>
            </p:nvCxnSpPr>
            <p:spPr>
              <a:xfrm rot="-5400000">
                <a:off x="152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-5400000">
                <a:off x="1981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-5400000">
                <a:off x="2209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-5400000">
                <a:off x="2438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-5400000">
                <a:off x="4267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-5400000">
                <a:off x="4495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-5400000">
                <a:off x="4724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-5400000">
                <a:off x="6553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-5400000">
                <a:off x="6781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-5400000">
                <a:off x="7010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-5400000">
                <a:off x="8839132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1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24" name="Google Shape;24;p1"/>
              <p:cNvCxnSpPr/>
              <p:nvPr/>
            </p:nvCxnSpPr>
            <p:spPr>
              <a:xfrm rot="-5400000">
                <a:off x="152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-5400000">
                <a:off x="1981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-5400000">
                <a:off x="2209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-5400000">
                <a:off x="2438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-5400000">
                <a:off x="4267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-5400000">
                <a:off x="4495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 rot="-5400000">
                <a:off x="4724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 rot="-5400000">
                <a:off x="6553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 rot="-5400000">
                <a:off x="6781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-5400000">
                <a:off x="7010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-5400000">
                <a:off x="8839132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" name="Google Shape;35;p1"/>
            <p:cNvGrpSpPr/>
            <p:nvPr/>
          </p:nvGrpSpPr>
          <p:grpSpPr>
            <a:xfrm>
              <a:off x="-109790" y="237744"/>
              <a:ext cx="91500" cy="4664456"/>
              <a:chOff x="-109790" y="237744"/>
              <a:chExt cx="91500" cy="4664456"/>
            </a:xfrm>
          </p:grpSpPr>
          <p:cxnSp>
            <p:nvCxnSpPr>
              <p:cNvPr id="36" name="Google Shape;36;p1"/>
              <p:cNvCxnSpPr/>
              <p:nvPr/>
            </p:nvCxnSpPr>
            <p:spPr>
              <a:xfrm rot="10800000">
                <a:off x="-109790" y="65379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10800000">
                <a:off x="-109790" y="128930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10800000">
                <a:off x="-109790" y="192938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10800000">
                <a:off x="-109790" y="257099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09790" y="32095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09790" y="384962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09790" y="449427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09790" y="2377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10800000">
                <a:off x="-109790" y="490220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5" name="Google Shape;45;p1"/>
            <p:cNvGrpSpPr/>
            <p:nvPr/>
          </p:nvGrpSpPr>
          <p:grpSpPr>
            <a:xfrm>
              <a:off x="9162990" y="237744"/>
              <a:ext cx="91500" cy="4663440"/>
              <a:chOff x="-109790" y="231394"/>
              <a:chExt cx="91500" cy="4663440"/>
            </a:xfrm>
          </p:grpSpPr>
          <p:cxnSp>
            <p:nvCxnSpPr>
              <p:cNvPr id="46" name="Google Shape;46;p1"/>
              <p:cNvCxnSpPr/>
              <p:nvPr/>
            </p:nvCxnSpPr>
            <p:spPr>
              <a:xfrm rot="10800000">
                <a:off x="-109790" y="64744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10800000">
                <a:off x="-109790" y="128295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10800000">
                <a:off x="-109790" y="19230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10800000">
                <a:off x="-109790" y="256311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10800000">
                <a:off x="-109790" y="32031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10800000">
                <a:off x="-109790" y="384327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10800000">
                <a:off x="-109790" y="448792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10800000">
                <a:off x="-109790" y="2313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10800000">
                <a:off x="-109790" y="48948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2.jpg"/><Relationship Id="rId6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hyperlink" Target="https://github.com/jvscursulim/tdc_talk" TargetMode="External"/><Relationship Id="rId5" Type="http://schemas.openxmlformats.org/officeDocument/2006/relationships/hyperlink" Target="https://www.linkedin.com/in/jvscursulim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8" Type="http://schemas.openxmlformats.org/officeDocument/2006/relationships/hyperlink" Target="https://github.com/jvscursuli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hyperlink" Target="https://qiskit.org/" TargetMode="External"/><Relationship Id="rId5" Type="http://schemas.openxmlformats.org/officeDocument/2006/relationships/hyperlink" Target="https://github.com/Qiskit/qiskit" TargetMode="External"/><Relationship Id="rId6" Type="http://schemas.openxmlformats.org/officeDocument/2006/relationships/hyperlink" Target="https://qiskit.org/textbook/preface.html" TargetMode="External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jpg"/><Relationship Id="rId4" Type="http://schemas.openxmlformats.org/officeDocument/2006/relationships/image" Target="../media/image16.jpg"/><Relationship Id="rId5" Type="http://schemas.openxmlformats.org/officeDocument/2006/relationships/hyperlink" Target="https://catonmat.net/ftp/simulating-physics-with-computers-richard-feynman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19.jpg"/><Relationship Id="rId5" Type="http://schemas.openxmlformats.org/officeDocument/2006/relationships/image" Target="../media/image15.jpg"/><Relationship Id="rId6" Type="http://schemas.openxmlformats.org/officeDocument/2006/relationships/image" Target="../media/image9.jpg"/><Relationship Id="rId7" Type="http://schemas.openxmlformats.org/officeDocument/2006/relationships/image" Target="../media/image7.jpg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4.jpg"/><Relationship Id="rId5" Type="http://schemas.openxmlformats.org/officeDocument/2006/relationships/image" Target="../media/image30.png"/><Relationship Id="rId6" Type="http://schemas.openxmlformats.org/officeDocument/2006/relationships/hyperlink" Target="https://arxiv.org/abs/quant-ph/960504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27.jpg"/><Relationship Id="rId5" Type="http://schemas.openxmlformats.org/officeDocument/2006/relationships/image" Target="../media/image40.jpg"/><Relationship Id="rId6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0708.1879" TargetMode="External"/><Relationship Id="rId4" Type="http://schemas.openxmlformats.org/officeDocument/2006/relationships/image" Target="../media/image28.jp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555555"/>
              </a:solidFill>
              <a:highlight>
                <a:srgbClr val="F8F8F8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Aplicando o algoritmo de Grover e qRAM para resolver o puzzle game lights out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Palestrante: José Victor Soares Scursulim</a:t>
            </a:r>
            <a:endParaRPr/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Mestre em Física | IBM Qiskit Advocate | Certified Qiskit Developer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4135825"/>
            <a:ext cx="747975" cy="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000" y="3919538"/>
            <a:ext cx="2599311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5065450" y="3207850"/>
            <a:ext cx="4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49" y="43125"/>
            <a:ext cx="2328974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6" y="1930400"/>
            <a:ext cx="2212525" cy="32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99" y="760625"/>
            <a:ext cx="3137801" cy="3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087" y="501550"/>
            <a:ext cx="2776625" cy="40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105975" y="106250"/>
            <a:ext cx="6637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Contato</a:t>
            </a:r>
            <a:endParaRPr sz="41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0" y="1999050"/>
            <a:ext cx="1169600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375" y="1999050"/>
            <a:ext cx="1169600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64725" y="3275350"/>
            <a:ext cx="35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https://www.linkedin.com/in/jvscursulim/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313" y="1919475"/>
            <a:ext cx="2362199" cy="13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100" y="1986950"/>
            <a:ext cx="1169600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5689850" y="3447900"/>
            <a:ext cx="31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https://github.com/jvscursulim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5210075" y="3848088"/>
            <a:ext cx="3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9"/>
              </a:rPr>
              <a:t>https://github.com/jvscursulim/tdc_talk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00" y="87887"/>
            <a:ext cx="3683600" cy="2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4206900" y="780500"/>
            <a:ext cx="451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 Qiskit é uma SDK open-source para trabalhar com computadores quânticos ao nível de pulsos, circuitos e aplicações modulares. O Qiskit é o elemento principal para usar os computadores quânticos da IBM via nuvem.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15600" y="2461263"/>
            <a:ext cx="86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Se você programa em Python, você está a um </a:t>
            </a: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pip install qiskit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de distância dos seus primeiros passos na computação quântica.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304400" y="3168825"/>
            <a:ext cx="443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Links importantes: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Página principal: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https://qiskit.org/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GitHub: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https://github.com/Qiskit/qiskit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Livro texto: </a:t>
            </a:r>
            <a:r>
              <a:rPr lang="pt-BR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https://qiskit.org/textbook/preface.html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6600" y="2967175"/>
            <a:ext cx="1761838" cy="176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6798150" y="3192250"/>
            <a:ext cx="188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QR Code que leva a um vídeo meu explicando como dar os primeiros passos no Qiskit.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1. </a:t>
            </a:r>
            <a:r>
              <a:rPr lang="pt-BR"/>
              <a:t>Introdução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2" y="621711"/>
            <a:ext cx="2415126" cy="3330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130363" y="4026575"/>
            <a:ext cx="2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Richard Feynman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2750550" y="173725"/>
            <a:ext cx="3642900" cy="1020600"/>
          </a:xfrm>
          <a:prstGeom prst="wedgeRoundRectCallout">
            <a:avLst>
              <a:gd fmla="val -75798" name="adj1"/>
              <a:gd fmla="val 6451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1212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975" y="1289050"/>
            <a:ext cx="5623734" cy="3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219450" y="4396150"/>
            <a:ext cx="202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https://catonmat.net/ftp/simulating-physics-with-computers-richard-feynman.pdf</a:t>
            </a:r>
            <a:endParaRPr sz="1100">
              <a:solidFill>
                <a:schemeClr val="lt2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" y="83250"/>
            <a:ext cx="2528175" cy="1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9" y="2078249"/>
            <a:ext cx="3345571" cy="8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2961925" y="194750"/>
            <a:ext cx="274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bit - clássico: 0 ou 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qubit - quântico: 0 e 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03" y="2868024"/>
            <a:ext cx="3113076" cy="22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264" y="1026050"/>
            <a:ext cx="2096700" cy="2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100" y="2919450"/>
            <a:ext cx="2203875" cy="22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0701" y="390099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3325" y="2343249"/>
            <a:ext cx="2661075" cy="2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228600" y="192100"/>
            <a:ext cx="735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 computação quântica é intrinsecamente probabilística, e explora as seguintes propriedades da física quântica para obter vantagem computacional em relação ao paradigma clássico: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Superposição de estados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Emaranhamento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Fases relativas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Interferência de amplitudes de probabilidade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413500"/>
            <a:ext cx="4373248" cy="19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75" y="829464"/>
            <a:ext cx="4142750" cy="14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248" y="2301972"/>
            <a:ext cx="3382304" cy="253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2. Algoritmo de Grover</a:t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38" y="1106525"/>
            <a:ext cx="1964125" cy="16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183750" y="2907075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Lov Grover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90350" y="41750"/>
            <a:ext cx="532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 algoritmo de Grover foi proposto em 1996 e com ele demonstrou-se que a computação quântica resolveria de forma mais eficiente o problema de buscas em base de dados não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estruturados.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2457750" y="1289050"/>
            <a:ext cx="33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Complexidade computacional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Clássico: O(N) vs Quântico: O(sqrt(N))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138275"/>
            <a:ext cx="3071874" cy="20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825" y="2649321"/>
            <a:ext cx="3428475" cy="91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916200" y="1006850"/>
            <a:ext cx="2950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Aplicações: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Buscas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Problemas de otimização do tipo satisfatibilidade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Sistemas de equações lineares em módulo 2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Outras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0" y="3357875"/>
            <a:ext cx="22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https://arxiv.org/abs/quant-ph/9605043</a:t>
            </a:r>
            <a:endParaRPr sz="1100">
              <a:solidFill>
                <a:schemeClr val="lt2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0" y="136775"/>
            <a:ext cx="5227126" cy="20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25" y="564025"/>
            <a:ext cx="35623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00" y="2571750"/>
            <a:ext cx="4151777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177" y="2528825"/>
            <a:ext cx="4558423" cy="222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3. qRAM</a:t>
            </a:r>
            <a:endParaRPr/>
          </a:p>
        </p:txBody>
      </p:sp>
      <p:sp>
        <p:nvSpPr>
          <p:cNvPr id="374" name="Google Shape;374;p45"/>
          <p:cNvSpPr txBox="1"/>
          <p:nvPr>
            <p:ph idx="4" type="body"/>
          </p:nvPr>
        </p:nvSpPr>
        <p:spPr>
          <a:xfrm>
            <a:off x="104400" y="3209925"/>
            <a:ext cx="21228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ighlight>
                  <a:schemeClr val="lt2"/>
                </a:highlight>
                <a:hlinkClick r:id="rId3"/>
              </a:rPr>
              <a:t>https://arxiv.org/abs/0708.1879</a:t>
            </a:r>
            <a:endParaRPr sz="1100">
              <a:highlight>
                <a:schemeClr val="lt2"/>
              </a:highlight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3" y="558125"/>
            <a:ext cx="3254374" cy="21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325" y="2714596"/>
            <a:ext cx="5122093" cy="226701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109275" y="2856625"/>
            <a:ext cx="21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Seth Lloyd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3512325" y="588625"/>
            <a:ext cx="50871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Em 2008, Vittorio Giovannetti, Seth Lloyd e Lorenzo Maccone publicaram um paper onde propuseram uma memória de acesso aleatório quântica, a qRAM. Este tipo de memória faz uso de qubits para endereçar superposições quânticas em células de memória, para </a:t>
            </a:r>
            <a:r>
              <a:rPr b="1"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 qubits podemos endereçar </a:t>
            </a:r>
            <a:r>
              <a:rPr b="1"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2^n</a:t>
            </a:r>
            <a:r>
              <a:rPr lang="pt-BR" sz="1250">
                <a:solidFill>
                  <a:schemeClr val="dk1"/>
                </a:solidFill>
                <a:highlight>
                  <a:schemeClr val="lt2"/>
                </a:highlight>
                <a:latin typeface="IBM Plex Sans"/>
                <a:ea typeface="IBM Plex Sans"/>
                <a:cs typeface="IBM Plex Sans"/>
                <a:sym typeface="IBM Plex Sans"/>
              </a:rPr>
              <a:t> superposições. Espera-se que a qRAM possa acelerar tarefas como reconhecimento de padrões, e que também seja utilizada na transformada de Fourier quântica, em algoritmos de buscas e em algoritmo de quantum machine learning.</a:t>
            </a:r>
            <a:endParaRPr sz="1250">
              <a:solidFill>
                <a:schemeClr val="dk1"/>
              </a:solidFill>
              <a:highlight>
                <a:schemeClr val="l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4. Lights Out</a:t>
            </a: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149" y="879800"/>
            <a:ext cx="2231850" cy="320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300" y="1014412"/>
            <a:ext cx="3265675" cy="35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92475" y="761200"/>
            <a:ext cx="206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 Lights Out é um jogo eletrônico criado pela Tiger em 1995. O jogo consiste em um layout quadrado de lâmpadas que inicialmente são ligadas 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aleatoriamente. O objetivo é apagar todas as lâmpadas ligando ou desligando lâmpadas do layout, lembrando que ao acionar uma lâmpada ela liga ou desliga vizinhas na vertical ou na horizontal.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BM Quantum Master (Light)">
  <a:themeElements>
    <a:clrScheme name="Qiskit">
      <a:dk1>
        <a:srgbClr val="121619"/>
      </a:dk1>
      <a:lt1>
        <a:srgbClr val="F2F3F8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